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5" r:id="rId3"/>
    <p:sldId id="266" r:id="rId4"/>
    <p:sldId id="259" r:id="rId5"/>
    <p:sldId id="267" r:id="rId6"/>
    <p:sldId id="261" r:id="rId7"/>
    <p:sldId id="262" r:id="rId8"/>
    <p:sldId id="263" r:id="rId9"/>
    <p:sldId id="264" r:id="rId10"/>
    <p:sldId id="268"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UMALLA DHARAN" userId="931c525513eeba6c" providerId="LiveId" clId="{9B1FC4EF-E36C-472A-9E2A-E57D4D4855B0}"/>
    <pc:docChg chg="undo custSel modSld">
      <pc:chgData name="PERUMALLA DHARAN" userId="931c525513eeba6c" providerId="LiveId" clId="{9B1FC4EF-E36C-472A-9E2A-E57D4D4855B0}" dt="2024-04-26T08:30:14.112" v="98" actId="1076"/>
      <pc:docMkLst>
        <pc:docMk/>
      </pc:docMkLst>
      <pc:sldChg chg="addSp modSp mod">
        <pc:chgData name="PERUMALLA DHARAN" userId="931c525513eeba6c" providerId="LiveId" clId="{9B1FC4EF-E36C-472A-9E2A-E57D4D4855B0}" dt="2024-04-26T08:30:14.112" v="98" actId="1076"/>
        <pc:sldMkLst>
          <pc:docMk/>
          <pc:sldMk cId="0" sldId="256"/>
        </pc:sldMkLst>
        <pc:spChg chg="mod">
          <ac:chgData name="PERUMALLA DHARAN" userId="931c525513eeba6c" providerId="LiveId" clId="{9B1FC4EF-E36C-472A-9E2A-E57D4D4855B0}" dt="2024-04-26T08:24:32.790" v="8" actId="1076"/>
          <ac:spMkLst>
            <pc:docMk/>
            <pc:sldMk cId="0" sldId="256"/>
            <ac:spMk id="3" creationId="{00000000-0000-0000-0000-000000000000}"/>
          </ac:spMkLst>
        </pc:spChg>
        <pc:spChg chg="mod">
          <ac:chgData name="PERUMALLA DHARAN" userId="931c525513eeba6c" providerId="LiveId" clId="{9B1FC4EF-E36C-472A-9E2A-E57D4D4855B0}" dt="2024-04-26T08:30:14.112" v="98" actId="1076"/>
          <ac:spMkLst>
            <pc:docMk/>
            <pc:sldMk cId="0" sldId="256"/>
            <ac:spMk id="5" creationId="{00000000-0000-0000-0000-000000000000}"/>
          </ac:spMkLst>
        </pc:spChg>
        <pc:spChg chg="mod">
          <ac:chgData name="PERUMALLA DHARAN" userId="931c525513eeba6c" providerId="LiveId" clId="{9B1FC4EF-E36C-472A-9E2A-E57D4D4855B0}" dt="2024-04-26T08:30:06.888" v="97" actId="1076"/>
          <ac:spMkLst>
            <pc:docMk/>
            <pc:sldMk cId="0" sldId="256"/>
            <ac:spMk id="6" creationId="{00000000-0000-0000-0000-000000000000}"/>
          </ac:spMkLst>
        </pc:spChg>
        <pc:spChg chg="add mod">
          <ac:chgData name="PERUMALLA DHARAN" userId="931c525513eeba6c" providerId="LiveId" clId="{9B1FC4EF-E36C-472A-9E2A-E57D4D4855B0}" dt="2024-04-26T08:26:32.436" v="36" actId="1076"/>
          <ac:spMkLst>
            <pc:docMk/>
            <pc:sldMk cId="0" sldId="256"/>
            <ac:spMk id="7" creationId="{BCCE8D1D-03B9-5DEF-B5C8-B145B969D95D}"/>
          </ac:spMkLst>
        </pc:spChg>
        <pc:spChg chg="mod">
          <ac:chgData name="PERUMALLA DHARAN" userId="931c525513eeba6c" providerId="LiveId" clId="{9B1FC4EF-E36C-472A-9E2A-E57D4D4855B0}" dt="2024-04-26T08:24:56.802" v="10" actId="20577"/>
          <ac:spMkLst>
            <pc:docMk/>
            <pc:sldMk cId="0" sldId="256"/>
            <ac:spMk id="9" creationId="{00000000-0000-0000-0000-000000000000}"/>
          </ac:spMkLst>
        </pc:spChg>
      </pc:sldChg>
      <pc:sldChg chg="addSp delSp modSp mod">
        <pc:chgData name="PERUMALLA DHARAN" userId="931c525513eeba6c" providerId="LiveId" clId="{9B1FC4EF-E36C-472A-9E2A-E57D4D4855B0}" dt="2024-04-26T08:29:26.356" v="87" actId="1076"/>
        <pc:sldMkLst>
          <pc:docMk/>
          <pc:sldMk cId="0" sldId="259"/>
        </pc:sldMkLst>
        <pc:spChg chg="add del">
          <ac:chgData name="PERUMALLA DHARAN" userId="931c525513eeba6c" providerId="LiveId" clId="{9B1FC4EF-E36C-472A-9E2A-E57D4D4855B0}" dt="2024-04-26T08:29:15.224" v="80" actId="22"/>
          <ac:spMkLst>
            <pc:docMk/>
            <pc:sldMk cId="0" sldId="259"/>
            <ac:spMk id="24" creationId="{F3F226C3-2D33-3905-A392-36F0B3E9EB7A}"/>
          </ac:spMkLst>
        </pc:spChg>
        <pc:spChg chg="add mod">
          <ac:chgData name="PERUMALLA DHARAN" userId="931c525513eeba6c" providerId="LiveId" clId="{9B1FC4EF-E36C-472A-9E2A-E57D4D4855B0}" dt="2024-04-26T08:29:26.356" v="87" actId="1076"/>
          <ac:spMkLst>
            <pc:docMk/>
            <pc:sldMk cId="0" sldId="259"/>
            <ac:spMk id="26" creationId="{57FAE1B6-366A-CA94-30D7-AA4392B5A0B9}"/>
          </ac:spMkLst>
        </pc:spChg>
      </pc:sldChg>
      <pc:sldChg chg="addSp delSp modSp mod">
        <pc:chgData name="PERUMALLA DHARAN" userId="931c525513eeba6c" providerId="LiveId" clId="{9B1FC4EF-E36C-472A-9E2A-E57D4D4855B0}" dt="2024-04-26T08:28:18.020" v="55" actId="1076"/>
        <pc:sldMkLst>
          <pc:docMk/>
          <pc:sldMk cId="0" sldId="261"/>
        </pc:sldMkLst>
        <pc:spChg chg="add del">
          <ac:chgData name="PERUMALLA DHARAN" userId="931c525513eeba6c" providerId="LiveId" clId="{9B1FC4EF-E36C-472A-9E2A-E57D4D4855B0}" dt="2024-04-26T08:28:01.064" v="48" actId="22"/>
          <ac:spMkLst>
            <pc:docMk/>
            <pc:sldMk cId="0" sldId="261"/>
            <ac:spMk id="16" creationId="{E4D74D8A-A6E7-90AA-60F4-2F90262E0AA7}"/>
          </ac:spMkLst>
        </pc:spChg>
        <pc:spChg chg="add mod">
          <ac:chgData name="PERUMALLA DHARAN" userId="931c525513eeba6c" providerId="LiveId" clId="{9B1FC4EF-E36C-472A-9E2A-E57D4D4855B0}" dt="2024-04-26T08:28:18.020" v="55" actId="1076"/>
          <ac:spMkLst>
            <pc:docMk/>
            <pc:sldMk cId="0" sldId="261"/>
            <ac:spMk id="18" creationId="{C0FD61E9-E0DF-FFC7-8185-9D4E1A4004D8}"/>
          </ac:spMkLst>
        </pc:spChg>
        <pc:picChg chg="mod">
          <ac:chgData name="PERUMALLA DHARAN" userId="931c525513eeba6c" providerId="LiveId" clId="{9B1FC4EF-E36C-472A-9E2A-E57D4D4855B0}" dt="2024-04-26T08:23:42.132" v="4" actId="1076"/>
          <ac:picMkLst>
            <pc:docMk/>
            <pc:sldMk cId="0" sldId="261"/>
            <ac:picMk id="10" creationId="{00000000-0000-0000-0000-000000000000}"/>
          </ac:picMkLst>
        </pc:picChg>
        <pc:picChg chg="del">
          <ac:chgData name="PERUMALLA DHARAN" userId="931c525513eeba6c" providerId="LiveId" clId="{9B1FC4EF-E36C-472A-9E2A-E57D4D4855B0}" dt="2024-04-26T08:23:03.625" v="1" actId="478"/>
          <ac:picMkLst>
            <pc:docMk/>
            <pc:sldMk cId="0" sldId="261"/>
            <ac:picMk id="14" creationId="{00000000-0000-0000-0000-000000000000}"/>
          </ac:picMkLst>
        </pc:picChg>
      </pc:sldChg>
      <pc:sldChg chg="addSp delSp modSp mod">
        <pc:chgData name="PERUMALLA DHARAN" userId="931c525513eeba6c" providerId="LiveId" clId="{9B1FC4EF-E36C-472A-9E2A-E57D4D4855B0}" dt="2024-04-26T08:28:30.464" v="60" actId="1076"/>
        <pc:sldMkLst>
          <pc:docMk/>
          <pc:sldMk cId="0" sldId="262"/>
        </pc:sldMkLst>
        <pc:spChg chg="add del">
          <ac:chgData name="PERUMALLA DHARAN" userId="931c525513eeba6c" providerId="LiveId" clId="{9B1FC4EF-E36C-472A-9E2A-E57D4D4855B0}" dt="2024-04-26T08:28:23.101" v="57" actId="22"/>
          <ac:spMkLst>
            <pc:docMk/>
            <pc:sldMk cId="0" sldId="262"/>
            <ac:spMk id="5" creationId="{DEDC6BAD-6757-1129-352E-B73110147088}"/>
          </ac:spMkLst>
        </pc:spChg>
        <pc:spChg chg="add mod">
          <ac:chgData name="PERUMALLA DHARAN" userId="931c525513eeba6c" providerId="LiveId" clId="{9B1FC4EF-E36C-472A-9E2A-E57D4D4855B0}" dt="2024-04-26T08:28:30.464" v="60" actId="1076"/>
          <ac:spMkLst>
            <pc:docMk/>
            <pc:sldMk cId="0" sldId="262"/>
            <ac:spMk id="7" creationId="{D20AAB19-F8C1-2834-7577-2EFA49463D3C}"/>
          </ac:spMkLst>
        </pc:spChg>
        <pc:spChg chg="mod">
          <ac:chgData name="PERUMALLA DHARAN" userId="931c525513eeba6c" providerId="LiveId" clId="{9B1FC4EF-E36C-472A-9E2A-E57D4D4855B0}" dt="2024-04-26T08:23:35.845" v="3" actId="14100"/>
          <ac:spMkLst>
            <pc:docMk/>
            <pc:sldMk cId="0" sldId="262"/>
            <ac:spMk id="81" creationId="{00000000-0000-0000-0000-000000000000}"/>
          </ac:spMkLst>
        </pc:spChg>
        <pc:spChg chg="mod">
          <ac:chgData name="PERUMALLA DHARAN" userId="931c525513eeba6c" providerId="LiveId" clId="{9B1FC4EF-E36C-472A-9E2A-E57D4D4855B0}" dt="2024-04-26T08:23:30.402" v="2" actId="14100"/>
          <ac:spMkLst>
            <pc:docMk/>
            <pc:sldMk cId="0" sldId="262"/>
            <ac:spMk id="84" creationId="{00000000-0000-0000-0000-000000000000}"/>
          </ac:spMkLst>
        </pc:spChg>
      </pc:sldChg>
      <pc:sldChg chg="addSp delSp modSp mod">
        <pc:chgData name="PERUMALLA DHARAN" userId="931c525513eeba6c" providerId="LiveId" clId="{9B1FC4EF-E36C-472A-9E2A-E57D4D4855B0}" dt="2024-04-26T08:28:50.514" v="69" actId="1076"/>
        <pc:sldMkLst>
          <pc:docMk/>
          <pc:sldMk cId="0" sldId="263"/>
        </pc:sldMkLst>
        <pc:spChg chg="add del">
          <ac:chgData name="PERUMALLA DHARAN" userId="931c525513eeba6c" providerId="LiveId" clId="{9B1FC4EF-E36C-472A-9E2A-E57D4D4855B0}" dt="2024-04-26T08:28:39.456" v="62" actId="22"/>
          <ac:spMkLst>
            <pc:docMk/>
            <pc:sldMk cId="0" sldId="263"/>
            <ac:spMk id="16" creationId="{E190EF04-E2D2-EF45-E292-5C574B5A91F7}"/>
          </ac:spMkLst>
        </pc:spChg>
        <pc:spChg chg="add mod">
          <ac:chgData name="PERUMALLA DHARAN" userId="931c525513eeba6c" providerId="LiveId" clId="{9B1FC4EF-E36C-472A-9E2A-E57D4D4855B0}" dt="2024-04-26T08:28:50.514" v="69" actId="1076"/>
          <ac:spMkLst>
            <pc:docMk/>
            <pc:sldMk cId="0" sldId="263"/>
            <ac:spMk id="18" creationId="{153AF56F-1CA6-06ED-C3EC-9AAF924C88BD}"/>
          </ac:spMkLst>
        </pc:spChg>
      </pc:sldChg>
      <pc:sldChg chg="addSp delSp modSp mod">
        <pc:chgData name="PERUMALLA DHARAN" userId="931c525513eeba6c" providerId="LiveId" clId="{9B1FC4EF-E36C-472A-9E2A-E57D4D4855B0}" dt="2024-04-26T08:29:05.655" v="78" actId="1076"/>
        <pc:sldMkLst>
          <pc:docMk/>
          <pc:sldMk cId="0" sldId="264"/>
        </pc:sldMkLst>
        <pc:spChg chg="add del">
          <ac:chgData name="PERUMALLA DHARAN" userId="931c525513eeba6c" providerId="LiveId" clId="{9B1FC4EF-E36C-472A-9E2A-E57D4D4855B0}" dt="2024-04-26T08:28:55.536" v="71" actId="22"/>
          <ac:spMkLst>
            <pc:docMk/>
            <pc:sldMk cId="0" sldId="264"/>
            <ac:spMk id="16" creationId="{FC8D3285-6E52-3EDC-65FD-BA9CB654C8D1}"/>
          </ac:spMkLst>
        </pc:spChg>
        <pc:spChg chg="add mod">
          <ac:chgData name="PERUMALLA DHARAN" userId="931c525513eeba6c" providerId="LiveId" clId="{9B1FC4EF-E36C-472A-9E2A-E57D4D4855B0}" dt="2024-04-26T08:29:05.655" v="78" actId="1076"/>
          <ac:spMkLst>
            <pc:docMk/>
            <pc:sldMk cId="0" sldId="264"/>
            <ac:spMk id="18" creationId="{7B6F3329-6098-A23B-2013-2B40B0F3C24B}"/>
          </ac:spMkLst>
        </pc:spChg>
        <pc:picChg chg="del">
          <ac:chgData name="PERUMALLA DHARAN" userId="931c525513eeba6c" providerId="LiveId" clId="{9B1FC4EF-E36C-472A-9E2A-E57D4D4855B0}" dt="2024-04-26T08:22:55.128" v="0" actId="478"/>
          <ac:picMkLst>
            <pc:docMk/>
            <pc:sldMk cId="0" sldId="264"/>
            <ac:picMk id="14" creationId="{00000000-0000-0000-0000-000000000000}"/>
          </ac:picMkLst>
        </pc:picChg>
      </pc:sldChg>
      <pc:sldChg chg="addSp delSp modSp mod">
        <pc:chgData name="PERUMALLA DHARAN" userId="931c525513eeba6c" providerId="LiveId" clId="{9B1FC4EF-E36C-472A-9E2A-E57D4D4855B0}" dt="2024-04-26T08:27:05.780" v="41" actId="14100"/>
        <pc:sldMkLst>
          <pc:docMk/>
          <pc:sldMk cId="3703376485" sldId="265"/>
        </pc:sldMkLst>
        <pc:spChg chg="add del">
          <ac:chgData name="PERUMALLA DHARAN" userId="931c525513eeba6c" providerId="LiveId" clId="{9B1FC4EF-E36C-472A-9E2A-E57D4D4855B0}" dt="2024-04-26T08:26:55.260" v="38" actId="22"/>
          <ac:spMkLst>
            <pc:docMk/>
            <pc:sldMk cId="3703376485" sldId="265"/>
            <ac:spMk id="22" creationId="{4B11F18B-BD90-A881-4421-AAFC309B08B1}"/>
          </ac:spMkLst>
        </pc:spChg>
        <pc:spChg chg="add mod">
          <ac:chgData name="PERUMALLA DHARAN" userId="931c525513eeba6c" providerId="LiveId" clId="{9B1FC4EF-E36C-472A-9E2A-E57D4D4855B0}" dt="2024-04-26T08:27:05.780" v="41" actId="14100"/>
          <ac:spMkLst>
            <pc:docMk/>
            <pc:sldMk cId="3703376485" sldId="265"/>
            <ac:spMk id="24" creationId="{938FC52C-14E6-C680-DEEE-8256A129ACD8}"/>
          </ac:spMkLst>
        </pc:spChg>
      </pc:sldChg>
      <pc:sldChg chg="addSp delSp modSp mod">
        <pc:chgData name="PERUMALLA DHARAN" userId="931c525513eeba6c" providerId="LiveId" clId="{9B1FC4EF-E36C-472A-9E2A-E57D4D4855B0}" dt="2024-04-26T08:27:26.994" v="46" actId="1076"/>
        <pc:sldMkLst>
          <pc:docMk/>
          <pc:sldMk cId="2527341464" sldId="266"/>
        </pc:sldMkLst>
        <pc:spChg chg="add del">
          <ac:chgData name="PERUMALLA DHARAN" userId="931c525513eeba6c" providerId="LiveId" clId="{9B1FC4EF-E36C-472A-9E2A-E57D4D4855B0}" dt="2024-04-26T08:27:17.313" v="43" actId="22"/>
          <ac:spMkLst>
            <pc:docMk/>
            <pc:sldMk cId="2527341464" sldId="266"/>
            <ac:spMk id="18" creationId="{4847541B-8E2C-5602-C832-F30E92667253}"/>
          </ac:spMkLst>
        </pc:spChg>
        <pc:spChg chg="add mod">
          <ac:chgData name="PERUMALLA DHARAN" userId="931c525513eeba6c" providerId="LiveId" clId="{9B1FC4EF-E36C-472A-9E2A-E57D4D4855B0}" dt="2024-04-26T08:27:26.994" v="46" actId="1076"/>
          <ac:spMkLst>
            <pc:docMk/>
            <pc:sldMk cId="2527341464" sldId="266"/>
            <ac:spMk id="20" creationId="{81106F6D-AB2A-2D6F-855E-952B158898F4}"/>
          </ac:spMkLst>
        </pc:spChg>
      </pc:sldChg>
      <pc:sldChg chg="addSp delSp modSp mod">
        <pc:chgData name="PERUMALLA DHARAN" userId="931c525513eeba6c" providerId="LiveId" clId="{9B1FC4EF-E36C-472A-9E2A-E57D4D4855B0}" dt="2024-04-26T08:29:41.148" v="96" actId="1076"/>
        <pc:sldMkLst>
          <pc:docMk/>
          <pc:sldMk cId="2821343198" sldId="267"/>
        </pc:sldMkLst>
        <pc:spChg chg="add del">
          <ac:chgData name="PERUMALLA DHARAN" userId="931c525513eeba6c" providerId="LiveId" clId="{9B1FC4EF-E36C-472A-9E2A-E57D4D4855B0}" dt="2024-04-26T08:29:31.220" v="89" actId="22"/>
          <ac:spMkLst>
            <pc:docMk/>
            <pc:sldMk cId="2821343198" sldId="267"/>
            <ac:spMk id="15" creationId="{4A079DEA-3705-FCEB-070F-C7F17C38BE4E}"/>
          </ac:spMkLst>
        </pc:spChg>
        <pc:spChg chg="add mod">
          <ac:chgData name="PERUMALLA DHARAN" userId="931c525513eeba6c" providerId="LiveId" clId="{9B1FC4EF-E36C-472A-9E2A-E57D4D4855B0}" dt="2024-04-26T08:29:41.148" v="96" actId="1076"/>
          <ac:spMkLst>
            <pc:docMk/>
            <pc:sldMk cId="2821343198" sldId="267"/>
            <ac:spMk id="17" creationId="{AC413C13-B90F-CA44-0F6F-AD62B0FC85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46D892E-54FE-4667-A4AB-F11AA7F1C449}" type="datetimeFigureOut">
              <a:rPr lang="en-US" smtClean="0"/>
              <a:t>4/26/2024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2CDCEE3C-855B-42BD-B9BD-7155AC09B825}" type="slidenum">
              <a:rPr lang="en-US" smtClean="0"/>
              <a:t>‹#›</a:t>
            </a:fld>
            <a:endParaRPr lang="en-US"/>
          </a:p>
        </p:txBody>
      </p:sp>
    </p:spTree>
    <p:extLst>
      <p:ext uri="{BB962C8B-B14F-4D97-AF65-F5344CB8AC3E}">
        <p14:creationId xmlns:p14="http://schemas.microsoft.com/office/powerpoint/2010/main" val="112370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5789" y="1676220"/>
            <a:ext cx="7477601" cy="1916430"/>
          </a:xfrm>
          <a:prstGeom prst="rect">
            <a:avLst/>
          </a:prstGeom>
          <a:noFill/>
          <a:ln/>
        </p:spPr>
        <p:txBody>
          <a:bodyPr wrap="squar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Project Planning and Scheduling</a:t>
            </a:r>
            <a:endParaRPr lang="en-US" sz="6036" dirty="0"/>
          </a:p>
        </p:txBody>
      </p:sp>
      <p:sp>
        <p:nvSpPr>
          <p:cNvPr id="6" name="Text 3"/>
          <p:cNvSpPr/>
          <p:nvPr/>
        </p:nvSpPr>
        <p:spPr>
          <a:xfrm>
            <a:off x="6315788" y="4114800"/>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 Effective project planning and scheduling are essential for the successful delivery of complex initiatives. This presentation will provide an overview of key principles and techniques to help ensure your projects stay on track and meet their objectives.</a:t>
            </a:r>
            <a:endParaRPr lang="en-US" sz="1750" dirty="0"/>
          </a:p>
        </p:txBody>
      </p:sp>
      <p:sp>
        <p:nvSpPr>
          <p:cNvPr id="9" name="Text 5"/>
          <p:cNvSpPr/>
          <p:nvPr/>
        </p:nvSpPr>
        <p:spPr>
          <a:xfrm>
            <a:off x="9151622" y="5159100"/>
            <a:ext cx="5266214" cy="388858"/>
          </a:xfrm>
          <a:prstGeom prst="rect">
            <a:avLst/>
          </a:prstGeom>
          <a:noFill/>
          <a:ln/>
        </p:spPr>
        <p:txBody>
          <a:bodyPr wrap="none" rtlCol="0" anchor="t"/>
          <a:lstStyle/>
          <a:p>
            <a:pPr marL="0" indent="0" algn="l">
              <a:lnSpc>
                <a:spcPts val="3062"/>
              </a:lnSpc>
              <a:buNone/>
            </a:pPr>
            <a:endParaRPr lang="en-US" sz="2187" dirty="0"/>
          </a:p>
        </p:txBody>
      </p:sp>
      <p:sp>
        <p:nvSpPr>
          <p:cNvPr id="7" name="TextBox 6">
            <a:extLst>
              <a:ext uri="{FF2B5EF4-FFF2-40B4-BE49-F238E27FC236}">
                <a16:creationId xmlns:a16="http://schemas.microsoft.com/office/drawing/2014/main" id="{BCCE8D1D-03B9-5DEF-B5C8-B145B969D95D}"/>
              </a:ext>
            </a:extLst>
          </p:cNvPr>
          <p:cNvSpPr txBox="1"/>
          <p:nvPr/>
        </p:nvSpPr>
        <p:spPr>
          <a:xfrm>
            <a:off x="12134625" y="7609965"/>
            <a:ext cx="2495775" cy="461665"/>
          </a:xfrm>
          <a:prstGeom prst="rect">
            <a:avLst/>
          </a:prstGeom>
          <a:noFill/>
        </p:spPr>
        <p:txBody>
          <a:bodyPr wrap="square" rtlCol="0">
            <a:spAutoFit/>
          </a:bodyPr>
          <a:lstStyle/>
          <a:p>
            <a:r>
              <a:rPr lang="en-IN" sz="2400" dirty="0">
                <a:solidFill>
                  <a:schemeClr val="bg1"/>
                </a:solidFill>
                <a:latin typeface="Consolas" panose="020B0609020204030204" pitchFamily="49" charset="0"/>
              </a:rPr>
              <a:t>AP21110010201</a:t>
            </a:r>
            <a:endParaRPr lang="en-IN" sz="2400" dirty="0">
              <a:latin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2242898" y="3737292"/>
            <a:ext cx="5783501" cy="958215"/>
          </a:xfrm>
          <a:prstGeom prst="rect">
            <a:avLst/>
          </a:prstGeom>
          <a:noFill/>
          <a:ln/>
        </p:spPr>
        <p:txBody>
          <a:bodyPr wrap="non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Thank you</a:t>
            </a:r>
            <a:endParaRPr lang="en-US" sz="6036" dirty="0"/>
          </a:p>
        </p:txBody>
      </p:sp>
    </p:spTree>
    <p:extLst>
      <p:ext uri="{BB962C8B-B14F-4D97-AF65-F5344CB8AC3E}">
        <p14:creationId xmlns:p14="http://schemas.microsoft.com/office/powerpoint/2010/main" val="141930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460063"/>
            <a:ext cx="8331398"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Importance of Project Planning</a:t>
            </a:r>
            <a:endParaRPr lang="en-US" sz="4374" dirty="0"/>
          </a:p>
        </p:txBody>
      </p:sp>
      <p:sp>
        <p:nvSpPr>
          <p:cNvPr id="5" name="Shape 3"/>
          <p:cNvSpPr/>
          <p:nvPr/>
        </p:nvSpPr>
        <p:spPr>
          <a:xfrm>
            <a:off x="2037993" y="2772370"/>
            <a:ext cx="499943" cy="499943"/>
          </a:xfrm>
          <a:prstGeom prst="roundRect">
            <a:avLst>
              <a:gd name="adj" fmla="val 13333"/>
            </a:avLst>
          </a:prstGeom>
          <a:solidFill>
            <a:srgbClr val="382748"/>
          </a:solidFill>
          <a:ln/>
        </p:spPr>
      </p:sp>
      <p:sp>
        <p:nvSpPr>
          <p:cNvPr id="6" name="Text 4"/>
          <p:cNvSpPr/>
          <p:nvPr/>
        </p:nvSpPr>
        <p:spPr>
          <a:xfrm>
            <a:off x="2204561" y="2814042"/>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2760107" y="2848689"/>
            <a:ext cx="291536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Clarity and Direction</a:t>
            </a:r>
            <a:endParaRPr lang="en-US" sz="2187" dirty="0"/>
          </a:p>
        </p:txBody>
      </p:sp>
      <p:sp>
        <p:nvSpPr>
          <p:cNvPr id="8" name="Text 6"/>
          <p:cNvSpPr/>
          <p:nvPr/>
        </p:nvSpPr>
        <p:spPr>
          <a:xfrm>
            <a:off x="2760107" y="3329107"/>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Robust planning provides a clear roadmap, aligning all stakeholders on project goals, scope, and timeline.</a:t>
            </a:r>
            <a:endParaRPr lang="en-US" sz="1750" dirty="0"/>
          </a:p>
        </p:txBody>
      </p:sp>
      <p:sp>
        <p:nvSpPr>
          <p:cNvPr id="9" name="Shape 7"/>
          <p:cNvSpPr/>
          <p:nvPr/>
        </p:nvSpPr>
        <p:spPr>
          <a:xfrm>
            <a:off x="7426285" y="2772370"/>
            <a:ext cx="499943" cy="499943"/>
          </a:xfrm>
          <a:prstGeom prst="roundRect">
            <a:avLst>
              <a:gd name="adj" fmla="val 13333"/>
            </a:avLst>
          </a:prstGeom>
          <a:solidFill>
            <a:srgbClr val="382748"/>
          </a:solidFill>
          <a:ln/>
        </p:spPr>
      </p:sp>
      <p:sp>
        <p:nvSpPr>
          <p:cNvPr id="10" name="Text 8"/>
          <p:cNvSpPr/>
          <p:nvPr/>
        </p:nvSpPr>
        <p:spPr>
          <a:xfrm>
            <a:off x="7592854" y="2814042"/>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8148399" y="2848689"/>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Mitigation</a:t>
            </a:r>
            <a:endParaRPr lang="en-US" sz="2187" dirty="0"/>
          </a:p>
        </p:txBody>
      </p:sp>
      <p:sp>
        <p:nvSpPr>
          <p:cNvPr id="12" name="Text 10"/>
          <p:cNvSpPr/>
          <p:nvPr/>
        </p:nvSpPr>
        <p:spPr>
          <a:xfrm>
            <a:off x="8148399" y="3329107"/>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Thorough planning helps identify and address potential risks, enabling proactive risk management.</a:t>
            </a:r>
            <a:endParaRPr lang="en-US" sz="1750" dirty="0"/>
          </a:p>
        </p:txBody>
      </p:sp>
      <p:sp>
        <p:nvSpPr>
          <p:cNvPr id="13" name="Shape 11"/>
          <p:cNvSpPr/>
          <p:nvPr/>
        </p:nvSpPr>
        <p:spPr>
          <a:xfrm>
            <a:off x="2037993" y="4791075"/>
            <a:ext cx="499943" cy="499943"/>
          </a:xfrm>
          <a:prstGeom prst="roundRect">
            <a:avLst>
              <a:gd name="adj" fmla="val 13333"/>
            </a:avLst>
          </a:prstGeom>
          <a:solidFill>
            <a:srgbClr val="382748"/>
          </a:solidFill>
          <a:ln/>
        </p:spPr>
      </p:sp>
      <p:sp>
        <p:nvSpPr>
          <p:cNvPr id="14" name="Text 12"/>
          <p:cNvSpPr/>
          <p:nvPr/>
        </p:nvSpPr>
        <p:spPr>
          <a:xfrm>
            <a:off x="2204561" y="4832747"/>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2760107" y="4867394"/>
            <a:ext cx="291536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Optimization</a:t>
            </a:r>
            <a:endParaRPr lang="en-US" sz="2187" dirty="0"/>
          </a:p>
        </p:txBody>
      </p:sp>
      <p:sp>
        <p:nvSpPr>
          <p:cNvPr id="16" name="Text 14"/>
          <p:cNvSpPr/>
          <p:nvPr/>
        </p:nvSpPr>
        <p:spPr>
          <a:xfrm>
            <a:off x="2760107" y="5347811"/>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Effective planning ensures efficient allocation and utilization of resources, reducing waste and maximizing productivity.</a:t>
            </a:r>
            <a:endParaRPr lang="en-US" sz="1750" dirty="0"/>
          </a:p>
        </p:txBody>
      </p:sp>
      <p:sp>
        <p:nvSpPr>
          <p:cNvPr id="17" name="Shape 15"/>
          <p:cNvSpPr/>
          <p:nvPr/>
        </p:nvSpPr>
        <p:spPr>
          <a:xfrm>
            <a:off x="7426285" y="4791075"/>
            <a:ext cx="499943" cy="499943"/>
          </a:xfrm>
          <a:prstGeom prst="roundRect">
            <a:avLst>
              <a:gd name="adj" fmla="val 13333"/>
            </a:avLst>
          </a:prstGeom>
          <a:solidFill>
            <a:srgbClr val="382748"/>
          </a:solidFill>
          <a:ln/>
        </p:spPr>
      </p:sp>
      <p:sp>
        <p:nvSpPr>
          <p:cNvPr id="18" name="Text 16"/>
          <p:cNvSpPr/>
          <p:nvPr/>
        </p:nvSpPr>
        <p:spPr>
          <a:xfrm>
            <a:off x="7592854" y="4832747"/>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19" name="Text 17"/>
          <p:cNvSpPr/>
          <p:nvPr/>
        </p:nvSpPr>
        <p:spPr>
          <a:xfrm>
            <a:off x="8148399" y="4867394"/>
            <a:ext cx="3193018"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Improved Accountability</a:t>
            </a:r>
            <a:endParaRPr lang="en-US" sz="2187" dirty="0"/>
          </a:p>
        </p:txBody>
      </p:sp>
      <p:sp>
        <p:nvSpPr>
          <p:cNvPr id="20" name="Text 18"/>
          <p:cNvSpPr/>
          <p:nvPr/>
        </p:nvSpPr>
        <p:spPr>
          <a:xfrm>
            <a:off x="8148399" y="5347811"/>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well-designed plan establishes clear roles, responsibilities, and milestones, fostering accountability throughout the project lifecycle.</a:t>
            </a:r>
            <a:endParaRPr lang="en-US" sz="1750" dirty="0"/>
          </a:p>
        </p:txBody>
      </p:sp>
      <p:sp>
        <p:nvSpPr>
          <p:cNvPr id="24" name="TextBox 23">
            <a:extLst>
              <a:ext uri="{FF2B5EF4-FFF2-40B4-BE49-F238E27FC236}">
                <a16:creationId xmlns:a16="http://schemas.microsoft.com/office/drawing/2014/main" id="{938FC52C-14E6-C680-DEEE-8256A129ACD8}"/>
              </a:ext>
            </a:extLst>
          </p:cNvPr>
          <p:cNvSpPr txBox="1"/>
          <p:nvPr/>
        </p:nvSpPr>
        <p:spPr>
          <a:xfrm>
            <a:off x="11973261" y="7491083"/>
            <a:ext cx="243411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AP21110010201</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703376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443395"/>
            <a:ext cx="8886825"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Key Elements of Project Planning</a:t>
            </a:r>
            <a:endParaRPr lang="en-US" sz="4374" dirty="0"/>
          </a:p>
        </p:txBody>
      </p:sp>
      <p:sp>
        <p:nvSpPr>
          <p:cNvPr id="5" name="Shape 3"/>
          <p:cNvSpPr/>
          <p:nvPr/>
        </p:nvSpPr>
        <p:spPr>
          <a:xfrm>
            <a:off x="2037993" y="2582108"/>
            <a:ext cx="5166122" cy="1990963"/>
          </a:xfrm>
          <a:prstGeom prst="roundRect">
            <a:avLst>
              <a:gd name="adj" fmla="val 3348"/>
            </a:avLst>
          </a:prstGeom>
          <a:solidFill>
            <a:srgbClr val="382748"/>
          </a:solidFill>
          <a:ln/>
        </p:spPr>
      </p:sp>
      <p:sp>
        <p:nvSpPr>
          <p:cNvPr id="6" name="Text 4"/>
          <p:cNvSpPr/>
          <p:nvPr/>
        </p:nvSpPr>
        <p:spPr>
          <a:xfrm>
            <a:off x="2260163" y="2804279"/>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Defining Objectives</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Clearly defining the project's goals, scope, and success criteria is crucial for effective planning.</a:t>
            </a:r>
            <a:endParaRPr lang="en-US" sz="1750" dirty="0"/>
          </a:p>
        </p:txBody>
      </p:sp>
      <p:sp>
        <p:nvSpPr>
          <p:cNvPr id="8" name="Shape 6"/>
          <p:cNvSpPr/>
          <p:nvPr/>
        </p:nvSpPr>
        <p:spPr>
          <a:xfrm>
            <a:off x="7426285" y="2582108"/>
            <a:ext cx="5166122" cy="1990963"/>
          </a:xfrm>
          <a:prstGeom prst="roundRect">
            <a:avLst>
              <a:gd name="adj" fmla="val 3348"/>
            </a:avLst>
          </a:prstGeom>
          <a:solidFill>
            <a:srgbClr val="382748"/>
          </a:solidFill>
          <a:ln/>
        </p:spPr>
      </p:sp>
      <p:sp>
        <p:nvSpPr>
          <p:cNvPr id="9" name="Text 7"/>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Allocation</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Identifying and allocating the necessary human, financial, and material resources to complete the project.</a:t>
            </a:r>
            <a:endParaRPr lang="en-US" sz="1750" dirty="0"/>
          </a:p>
        </p:txBody>
      </p:sp>
      <p:sp>
        <p:nvSpPr>
          <p:cNvPr id="11" name="Shape 9"/>
          <p:cNvSpPr/>
          <p:nvPr/>
        </p:nvSpPr>
        <p:spPr>
          <a:xfrm>
            <a:off x="2037993" y="4795242"/>
            <a:ext cx="5166122" cy="1990963"/>
          </a:xfrm>
          <a:prstGeom prst="roundRect">
            <a:avLst>
              <a:gd name="adj" fmla="val 3348"/>
            </a:avLst>
          </a:prstGeom>
          <a:solidFill>
            <a:srgbClr val="382748"/>
          </a:solidFill>
          <a:ln/>
        </p:spPr>
      </p:sp>
      <p:sp>
        <p:nvSpPr>
          <p:cNvPr id="12" name="Text 10"/>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Task Identification</a:t>
            </a:r>
            <a:endParaRPr lang="en-US" sz="2187" dirty="0"/>
          </a:p>
        </p:txBody>
      </p:sp>
      <p:sp>
        <p:nvSpPr>
          <p:cNvPr id="13" name="Text 11"/>
          <p:cNvSpPr/>
          <p:nvPr/>
        </p:nvSpPr>
        <p:spPr>
          <a:xfrm>
            <a:off x="2260163" y="5497830"/>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Breaking down the project into manageable tasks and activities, with clear dependencies and timelines.</a:t>
            </a:r>
            <a:endParaRPr lang="en-US" sz="1750" dirty="0"/>
          </a:p>
        </p:txBody>
      </p:sp>
      <p:sp>
        <p:nvSpPr>
          <p:cNvPr id="14" name="Shape 12"/>
          <p:cNvSpPr/>
          <p:nvPr/>
        </p:nvSpPr>
        <p:spPr>
          <a:xfrm>
            <a:off x="7426285" y="4795242"/>
            <a:ext cx="5166122" cy="1990963"/>
          </a:xfrm>
          <a:prstGeom prst="roundRect">
            <a:avLst>
              <a:gd name="adj" fmla="val 3348"/>
            </a:avLst>
          </a:prstGeom>
          <a:solidFill>
            <a:srgbClr val="382748"/>
          </a:solidFill>
          <a:ln/>
        </p:spPr>
      </p:sp>
      <p:sp>
        <p:nvSpPr>
          <p:cNvPr id="15" name="Text 13"/>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Assessment</a:t>
            </a:r>
            <a:endParaRPr lang="en-US" sz="2187" dirty="0"/>
          </a:p>
        </p:txBody>
      </p:sp>
      <p:sp>
        <p:nvSpPr>
          <p:cNvPr id="16" name="Text 14"/>
          <p:cNvSpPr/>
          <p:nvPr/>
        </p:nvSpPr>
        <p:spPr>
          <a:xfrm>
            <a:off x="7648456" y="5497830"/>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Identifying and analyzing potential risks, and developing mitigation strategies to address them.</a:t>
            </a:r>
            <a:endParaRPr lang="en-US" sz="1750" dirty="0"/>
          </a:p>
        </p:txBody>
      </p:sp>
      <p:sp>
        <p:nvSpPr>
          <p:cNvPr id="20" name="TextBox 19">
            <a:extLst>
              <a:ext uri="{FF2B5EF4-FFF2-40B4-BE49-F238E27FC236}">
                <a16:creationId xmlns:a16="http://schemas.microsoft.com/office/drawing/2014/main" id="{81106F6D-AB2A-2D6F-855E-952B158898F4}"/>
              </a:ext>
            </a:extLst>
          </p:cNvPr>
          <p:cNvSpPr txBox="1"/>
          <p:nvPr/>
        </p:nvSpPr>
        <p:spPr>
          <a:xfrm>
            <a:off x="12016292" y="7532281"/>
            <a:ext cx="23881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AP21110010201</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527341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78218"/>
            <a:ext cx="8053745"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Project Scheduling Techniques</a:t>
            </a:r>
            <a:endParaRPr lang="en-US" sz="4374" dirty="0"/>
          </a:p>
        </p:txBody>
      </p:sp>
      <p:sp>
        <p:nvSpPr>
          <p:cNvPr id="6" name="Text 3"/>
          <p:cNvSpPr/>
          <p:nvPr/>
        </p:nvSpPr>
        <p:spPr>
          <a:xfrm>
            <a:off x="4490799" y="2005846"/>
            <a:ext cx="930640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 There are several effective techniques for developing and managing project schedules, including:</a:t>
            </a:r>
            <a:endParaRPr lang="en-US" sz="1750" dirty="0"/>
          </a:p>
        </p:txBody>
      </p:sp>
      <p:sp>
        <p:nvSpPr>
          <p:cNvPr id="7" name="Shape 4"/>
          <p:cNvSpPr/>
          <p:nvPr/>
        </p:nvSpPr>
        <p:spPr>
          <a:xfrm>
            <a:off x="4810244" y="2966561"/>
            <a:ext cx="27742" cy="4284821"/>
          </a:xfrm>
          <a:prstGeom prst="rect">
            <a:avLst/>
          </a:prstGeom>
          <a:solidFill>
            <a:srgbClr val="FF6680"/>
          </a:solidFill>
          <a:ln/>
        </p:spPr>
      </p:sp>
      <p:sp>
        <p:nvSpPr>
          <p:cNvPr id="8" name="Shape 5"/>
          <p:cNvSpPr/>
          <p:nvPr/>
        </p:nvSpPr>
        <p:spPr>
          <a:xfrm>
            <a:off x="5074027" y="3376196"/>
            <a:ext cx="777597" cy="27742"/>
          </a:xfrm>
          <a:prstGeom prst="rect">
            <a:avLst/>
          </a:prstGeom>
          <a:solidFill>
            <a:srgbClr val="FF6680"/>
          </a:solidFill>
          <a:ln/>
        </p:spPr>
      </p:sp>
      <p:sp>
        <p:nvSpPr>
          <p:cNvPr id="9" name="Shape 6"/>
          <p:cNvSpPr/>
          <p:nvPr/>
        </p:nvSpPr>
        <p:spPr>
          <a:xfrm>
            <a:off x="4574084" y="3140154"/>
            <a:ext cx="499943" cy="499943"/>
          </a:xfrm>
          <a:prstGeom prst="roundRect">
            <a:avLst>
              <a:gd name="adj" fmla="val 13333"/>
            </a:avLst>
          </a:prstGeom>
          <a:solidFill>
            <a:srgbClr val="382748"/>
          </a:solidFill>
          <a:ln/>
        </p:spPr>
      </p:sp>
      <p:sp>
        <p:nvSpPr>
          <p:cNvPr id="10" name="Text 7"/>
          <p:cNvSpPr/>
          <p:nvPr/>
        </p:nvSpPr>
        <p:spPr>
          <a:xfrm>
            <a:off x="4740652" y="3181826"/>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1" name="Text 8"/>
          <p:cNvSpPr/>
          <p:nvPr/>
        </p:nvSpPr>
        <p:spPr>
          <a:xfrm>
            <a:off x="6046113" y="3188732"/>
            <a:ext cx="3331845"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Work Breakdown Structure</a:t>
            </a:r>
            <a:endParaRPr lang="en-US" sz="2187" dirty="0"/>
          </a:p>
        </p:txBody>
      </p:sp>
      <p:sp>
        <p:nvSpPr>
          <p:cNvPr id="12" name="Text 9"/>
          <p:cNvSpPr/>
          <p:nvPr/>
        </p:nvSpPr>
        <p:spPr>
          <a:xfrm>
            <a:off x="6046113" y="3669149"/>
            <a:ext cx="7751088"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Decomposing the project into smaller, more manageable tasks and subtasks.</a:t>
            </a:r>
            <a:endParaRPr lang="en-US" sz="1750" dirty="0"/>
          </a:p>
        </p:txBody>
      </p:sp>
      <p:sp>
        <p:nvSpPr>
          <p:cNvPr id="13" name="Shape 10"/>
          <p:cNvSpPr/>
          <p:nvPr/>
        </p:nvSpPr>
        <p:spPr>
          <a:xfrm>
            <a:off x="5074027" y="4878526"/>
            <a:ext cx="777597" cy="27742"/>
          </a:xfrm>
          <a:prstGeom prst="rect">
            <a:avLst/>
          </a:prstGeom>
          <a:solidFill>
            <a:srgbClr val="FF6680"/>
          </a:solidFill>
          <a:ln/>
        </p:spPr>
      </p:sp>
      <p:sp>
        <p:nvSpPr>
          <p:cNvPr id="14" name="Shape 11"/>
          <p:cNvSpPr/>
          <p:nvPr/>
        </p:nvSpPr>
        <p:spPr>
          <a:xfrm>
            <a:off x="4574084" y="4642485"/>
            <a:ext cx="499943" cy="499943"/>
          </a:xfrm>
          <a:prstGeom prst="roundRect">
            <a:avLst>
              <a:gd name="adj" fmla="val 13333"/>
            </a:avLst>
          </a:prstGeom>
          <a:solidFill>
            <a:srgbClr val="382748"/>
          </a:solidFill>
          <a:ln/>
        </p:spPr>
      </p:sp>
      <p:sp>
        <p:nvSpPr>
          <p:cNvPr id="15" name="Text 12"/>
          <p:cNvSpPr/>
          <p:nvPr/>
        </p:nvSpPr>
        <p:spPr>
          <a:xfrm>
            <a:off x="4740652" y="4684157"/>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6" name="Text 13"/>
          <p:cNvSpPr/>
          <p:nvPr/>
        </p:nvSpPr>
        <p:spPr>
          <a:xfrm>
            <a:off x="6046113" y="4691063"/>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Network Diagrams</a:t>
            </a:r>
            <a:endParaRPr lang="en-US" sz="2187" dirty="0"/>
          </a:p>
        </p:txBody>
      </p:sp>
      <p:sp>
        <p:nvSpPr>
          <p:cNvPr id="17" name="Text 14"/>
          <p:cNvSpPr/>
          <p:nvPr/>
        </p:nvSpPr>
        <p:spPr>
          <a:xfrm>
            <a:off x="6046113" y="5171480"/>
            <a:ext cx="7751088"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Visualizing task dependencies and the critical path to identify bottlenecks.</a:t>
            </a:r>
            <a:endParaRPr lang="en-US" sz="1750" dirty="0"/>
          </a:p>
        </p:txBody>
      </p:sp>
      <p:sp>
        <p:nvSpPr>
          <p:cNvPr id="18" name="Shape 15"/>
          <p:cNvSpPr/>
          <p:nvPr/>
        </p:nvSpPr>
        <p:spPr>
          <a:xfrm>
            <a:off x="5074027" y="6380857"/>
            <a:ext cx="777597" cy="27742"/>
          </a:xfrm>
          <a:prstGeom prst="rect">
            <a:avLst/>
          </a:prstGeom>
          <a:solidFill>
            <a:srgbClr val="FF6680"/>
          </a:solidFill>
          <a:ln/>
        </p:spPr>
      </p:sp>
      <p:sp>
        <p:nvSpPr>
          <p:cNvPr id="19" name="Shape 16"/>
          <p:cNvSpPr/>
          <p:nvPr/>
        </p:nvSpPr>
        <p:spPr>
          <a:xfrm>
            <a:off x="4574084" y="6144816"/>
            <a:ext cx="499943" cy="499943"/>
          </a:xfrm>
          <a:prstGeom prst="roundRect">
            <a:avLst>
              <a:gd name="adj" fmla="val 13333"/>
            </a:avLst>
          </a:prstGeom>
          <a:solidFill>
            <a:srgbClr val="382748"/>
          </a:solidFill>
          <a:ln/>
        </p:spPr>
      </p:sp>
      <p:sp>
        <p:nvSpPr>
          <p:cNvPr id="20" name="Text 17"/>
          <p:cNvSpPr/>
          <p:nvPr/>
        </p:nvSpPr>
        <p:spPr>
          <a:xfrm>
            <a:off x="4740652" y="6186488"/>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1" name="Text 18"/>
          <p:cNvSpPr/>
          <p:nvPr/>
        </p:nvSpPr>
        <p:spPr>
          <a:xfrm>
            <a:off x="6046113" y="6193393"/>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Leveling</a:t>
            </a:r>
            <a:endParaRPr lang="en-US" sz="2187" dirty="0"/>
          </a:p>
        </p:txBody>
      </p:sp>
      <p:sp>
        <p:nvSpPr>
          <p:cNvPr id="22" name="Text 19"/>
          <p:cNvSpPr/>
          <p:nvPr/>
        </p:nvSpPr>
        <p:spPr>
          <a:xfrm>
            <a:off x="6046113" y="6673810"/>
            <a:ext cx="7751088"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Balancing the allocation of people, equipment, and materials over time.</a:t>
            </a:r>
            <a:endParaRPr lang="en-US" sz="1750" dirty="0"/>
          </a:p>
        </p:txBody>
      </p:sp>
      <p:sp>
        <p:nvSpPr>
          <p:cNvPr id="26" name="TextBox 25">
            <a:extLst>
              <a:ext uri="{FF2B5EF4-FFF2-40B4-BE49-F238E27FC236}">
                <a16:creationId xmlns:a16="http://schemas.microsoft.com/office/drawing/2014/main" id="{57FAE1B6-366A-CA94-30D7-AA4392B5A0B9}"/>
              </a:ext>
            </a:extLst>
          </p:cNvPr>
          <p:cNvSpPr txBox="1"/>
          <p:nvPr/>
        </p:nvSpPr>
        <p:spPr>
          <a:xfrm>
            <a:off x="12040497" y="7563083"/>
            <a:ext cx="239658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AP21110010240</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680686"/>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Gantt Charts and Critical Path Analysis</a:t>
            </a:r>
            <a:endParaRPr lang="en-US" sz="4374" dirty="0"/>
          </a:p>
        </p:txBody>
      </p:sp>
      <p:pic>
        <p:nvPicPr>
          <p:cNvPr id="5" name="Image 0" descr="preencoded.png"/>
          <p:cNvPicPr>
            <a:picLocks noChangeAspect="1"/>
          </p:cNvPicPr>
          <p:nvPr/>
        </p:nvPicPr>
        <p:blipFill>
          <a:blip r:embed="rId3"/>
          <a:stretch>
            <a:fillRect/>
          </a:stretch>
        </p:blipFill>
        <p:spPr>
          <a:xfrm>
            <a:off x="2037993" y="3513773"/>
            <a:ext cx="555427" cy="555427"/>
          </a:xfrm>
          <a:prstGeom prst="rect">
            <a:avLst/>
          </a:prstGeom>
        </p:spPr>
      </p:pic>
      <p:sp>
        <p:nvSpPr>
          <p:cNvPr id="6" name="Text 3"/>
          <p:cNvSpPr/>
          <p:nvPr/>
        </p:nvSpPr>
        <p:spPr>
          <a:xfrm>
            <a:off x="2037993" y="429137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Gantt Charts</a:t>
            </a:r>
            <a:endParaRPr lang="en-US" sz="2187" dirty="0"/>
          </a:p>
        </p:txBody>
      </p:sp>
      <p:sp>
        <p:nvSpPr>
          <p:cNvPr id="7" name="Text 4"/>
          <p:cNvSpPr/>
          <p:nvPr/>
        </p:nvSpPr>
        <p:spPr>
          <a:xfrm>
            <a:off x="2037993" y="4771787"/>
            <a:ext cx="3295888"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Gantt charts provide a visual representation of a project's timeline, allowing you to track tasks, dependencies, and progress.</a:t>
            </a:r>
            <a:endParaRPr lang="en-US" sz="1750" dirty="0"/>
          </a:p>
        </p:txBody>
      </p:sp>
      <p:pic>
        <p:nvPicPr>
          <p:cNvPr id="8" name="Image 1" descr="preencoded.png"/>
          <p:cNvPicPr>
            <a:picLocks noChangeAspect="1"/>
          </p:cNvPicPr>
          <p:nvPr/>
        </p:nvPicPr>
        <p:blipFill>
          <a:blip r:embed="rId4"/>
          <a:stretch>
            <a:fillRect/>
          </a:stretch>
        </p:blipFill>
        <p:spPr>
          <a:xfrm>
            <a:off x="5667137" y="3513773"/>
            <a:ext cx="555427" cy="555427"/>
          </a:xfrm>
          <a:prstGeom prst="rect">
            <a:avLst/>
          </a:prstGeom>
        </p:spPr>
      </p:pic>
      <p:sp>
        <p:nvSpPr>
          <p:cNvPr id="9" name="Text 5"/>
          <p:cNvSpPr/>
          <p:nvPr/>
        </p:nvSpPr>
        <p:spPr>
          <a:xfrm>
            <a:off x="5667137" y="429137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Critical Path</a:t>
            </a:r>
            <a:endParaRPr lang="en-US" sz="2187" dirty="0"/>
          </a:p>
        </p:txBody>
      </p:sp>
      <p:sp>
        <p:nvSpPr>
          <p:cNvPr id="10" name="Text 6"/>
          <p:cNvSpPr/>
          <p:nvPr/>
        </p:nvSpPr>
        <p:spPr>
          <a:xfrm>
            <a:off x="5667137" y="4771787"/>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Critical path analysis identifies the sequence of tasks that determine the overall duration of the project, helping you focus on the most essential activities.</a:t>
            </a:r>
            <a:endParaRPr lang="en-US" sz="1750" dirty="0"/>
          </a:p>
        </p:txBody>
      </p:sp>
      <p:pic>
        <p:nvPicPr>
          <p:cNvPr id="11" name="Image 2" descr="preencoded.png"/>
          <p:cNvPicPr>
            <a:picLocks noChangeAspect="1"/>
          </p:cNvPicPr>
          <p:nvPr/>
        </p:nvPicPr>
        <p:blipFill>
          <a:blip r:embed="rId5"/>
          <a:stretch>
            <a:fillRect/>
          </a:stretch>
        </p:blipFill>
        <p:spPr>
          <a:xfrm>
            <a:off x="9296400" y="3513773"/>
            <a:ext cx="555427" cy="555427"/>
          </a:xfrm>
          <a:prstGeom prst="rect">
            <a:avLst/>
          </a:prstGeom>
        </p:spPr>
      </p:pic>
      <p:sp>
        <p:nvSpPr>
          <p:cNvPr id="12" name="Text 7"/>
          <p:cNvSpPr/>
          <p:nvPr/>
        </p:nvSpPr>
        <p:spPr>
          <a:xfrm>
            <a:off x="9296400" y="429137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Optimization</a:t>
            </a:r>
            <a:endParaRPr lang="en-US" sz="2187" dirty="0"/>
          </a:p>
        </p:txBody>
      </p:sp>
      <p:sp>
        <p:nvSpPr>
          <p:cNvPr id="13" name="Text 8"/>
          <p:cNvSpPr/>
          <p:nvPr/>
        </p:nvSpPr>
        <p:spPr>
          <a:xfrm>
            <a:off x="9296400" y="4771787"/>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By understanding the critical path, you can optimize resource allocation and identify opportunities to shorten the project timeline.</a:t>
            </a:r>
            <a:endParaRPr lang="en-US" sz="1750" dirty="0"/>
          </a:p>
        </p:txBody>
      </p:sp>
      <p:sp>
        <p:nvSpPr>
          <p:cNvPr id="17" name="TextBox 16">
            <a:extLst>
              <a:ext uri="{FF2B5EF4-FFF2-40B4-BE49-F238E27FC236}">
                <a16:creationId xmlns:a16="http://schemas.microsoft.com/office/drawing/2014/main" id="{AC413C13-B90F-CA44-0F6F-AD62B0FC85FE}"/>
              </a:ext>
            </a:extLst>
          </p:cNvPr>
          <p:cNvSpPr txBox="1"/>
          <p:nvPr/>
        </p:nvSpPr>
        <p:spPr>
          <a:xfrm>
            <a:off x="12073890" y="7584599"/>
            <a:ext cx="23989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AP21110010240</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21343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666274"/>
            <a:ext cx="8886825"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Resource Allocation and Leveling</a:t>
            </a:r>
            <a:endParaRPr lang="en-US" sz="4374" dirty="0"/>
          </a:p>
        </p:txBody>
      </p:sp>
      <p:sp>
        <p:nvSpPr>
          <p:cNvPr id="5" name="Text 3"/>
          <p:cNvSpPr/>
          <p:nvPr/>
        </p:nvSpPr>
        <p:spPr>
          <a:xfrm>
            <a:off x="2037993" y="191607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Allocation</a:t>
            </a:r>
            <a:endParaRPr lang="en-US" sz="2187" dirty="0"/>
          </a:p>
        </p:txBody>
      </p:sp>
      <p:sp>
        <p:nvSpPr>
          <p:cNvPr id="6" name="Text 4"/>
          <p:cNvSpPr/>
          <p:nvPr/>
        </p:nvSpPr>
        <p:spPr>
          <a:xfrm>
            <a:off x="2037993" y="2485430"/>
            <a:ext cx="3156347"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Assign the right people, equipment, and materials to each task based on availability and skill sets.</a:t>
            </a:r>
            <a:endParaRPr lang="en-US" sz="1750" dirty="0"/>
          </a:p>
        </p:txBody>
      </p:sp>
      <p:pic>
        <p:nvPicPr>
          <p:cNvPr id="7" name="Image 0" descr="preencoded.png"/>
          <p:cNvPicPr>
            <a:picLocks noChangeAspect="1"/>
          </p:cNvPicPr>
          <p:nvPr/>
        </p:nvPicPr>
        <p:blipFill>
          <a:blip r:embed="rId3"/>
          <a:stretch>
            <a:fillRect/>
          </a:stretch>
        </p:blipFill>
        <p:spPr>
          <a:xfrm>
            <a:off x="2037993" y="4156948"/>
            <a:ext cx="3156347" cy="3156347"/>
          </a:xfrm>
          <a:prstGeom prst="rect">
            <a:avLst/>
          </a:prstGeom>
        </p:spPr>
      </p:pic>
      <p:sp>
        <p:nvSpPr>
          <p:cNvPr id="8" name="Text 5"/>
          <p:cNvSpPr/>
          <p:nvPr/>
        </p:nvSpPr>
        <p:spPr>
          <a:xfrm>
            <a:off x="5743932" y="191607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 Leveling</a:t>
            </a:r>
            <a:endParaRPr lang="en-US" sz="2187" dirty="0"/>
          </a:p>
        </p:txBody>
      </p:sp>
      <p:sp>
        <p:nvSpPr>
          <p:cNvPr id="9" name="Text 6"/>
          <p:cNvSpPr/>
          <p:nvPr/>
        </p:nvSpPr>
        <p:spPr>
          <a:xfrm>
            <a:off x="5743932" y="2485430"/>
            <a:ext cx="3156347"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Smooth out resource utilization over time to avoid bottlenecks and inefficiencies.</a:t>
            </a:r>
            <a:endParaRPr lang="en-US" sz="1750" dirty="0"/>
          </a:p>
        </p:txBody>
      </p:sp>
      <p:pic>
        <p:nvPicPr>
          <p:cNvPr id="10" name="Image 1" descr="preencoded.png"/>
          <p:cNvPicPr>
            <a:picLocks noChangeAspect="1"/>
          </p:cNvPicPr>
          <p:nvPr/>
        </p:nvPicPr>
        <p:blipFill>
          <a:blip r:embed="rId4"/>
          <a:stretch>
            <a:fillRect/>
          </a:stretch>
        </p:blipFill>
        <p:spPr>
          <a:xfrm>
            <a:off x="5743932" y="4114800"/>
            <a:ext cx="3156347" cy="3156347"/>
          </a:xfrm>
          <a:prstGeom prst="rect">
            <a:avLst/>
          </a:prstGeom>
        </p:spPr>
      </p:pic>
      <p:sp>
        <p:nvSpPr>
          <p:cNvPr id="11" name="Text 7"/>
          <p:cNvSpPr/>
          <p:nvPr/>
        </p:nvSpPr>
        <p:spPr>
          <a:xfrm>
            <a:off x="9449872" y="1916073"/>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Optimization</a:t>
            </a:r>
            <a:endParaRPr lang="en-US" sz="2187" dirty="0"/>
          </a:p>
        </p:txBody>
      </p:sp>
      <p:sp>
        <p:nvSpPr>
          <p:cNvPr id="12" name="Text 8"/>
          <p:cNvSpPr/>
          <p:nvPr/>
        </p:nvSpPr>
        <p:spPr>
          <a:xfrm>
            <a:off x="9449872" y="2485430"/>
            <a:ext cx="3156347"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Continuously monitor and adjust resource allocation to maximize productivity and efficiency.</a:t>
            </a:r>
            <a:endParaRPr lang="en-US" sz="1750" dirty="0"/>
          </a:p>
        </p:txBody>
      </p:sp>
      <p:pic>
        <p:nvPicPr>
          <p:cNvPr id="13" name="Image 2" descr="preencoded.png"/>
          <p:cNvPicPr>
            <a:picLocks noChangeAspect="1"/>
          </p:cNvPicPr>
          <p:nvPr/>
        </p:nvPicPr>
        <p:blipFill>
          <a:blip r:embed="rId5"/>
          <a:stretch>
            <a:fillRect/>
          </a:stretch>
        </p:blipFill>
        <p:spPr>
          <a:xfrm>
            <a:off x="9449872" y="4156948"/>
            <a:ext cx="3156347" cy="3156347"/>
          </a:xfrm>
          <a:prstGeom prst="rect">
            <a:avLst/>
          </a:prstGeom>
        </p:spPr>
      </p:pic>
      <p:sp>
        <p:nvSpPr>
          <p:cNvPr id="18" name="TextBox 17">
            <a:extLst>
              <a:ext uri="{FF2B5EF4-FFF2-40B4-BE49-F238E27FC236}">
                <a16:creationId xmlns:a16="http://schemas.microsoft.com/office/drawing/2014/main" id="{C0FD61E9-E0DF-FFC7-8185-9D4E1A4004D8}"/>
              </a:ext>
            </a:extLst>
          </p:cNvPr>
          <p:cNvSpPr txBox="1"/>
          <p:nvPr/>
        </p:nvSpPr>
        <p:spPr>
          <a:xfrm>
            <a:off x="12037807" y="7563207"/>
            <a:ext cx="247425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AP21110010223</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61" name="Text 2"/>
          <p:cNvSpPr/>
          <p:nvPr/>
        </p:nvSpPr>
        <p:spPr>
          <a:xfrm>
            <a:off x="2037993" y="1621036"/>
            <a:ext cx="6109692" cy="694373"/>
          </a:xfrm>
          <a:prstGeom prst="rect">
            <a:avLst/>
          </a:prstGeom>
          <a:noFill/>
          <a:ln/>
        </p:spPr>
        <p:txBody>
          <a:bodyPr wrap="none" rtlCol="0" anchor="t"/>
          <a:lstStyle/>
          <a:p>
            <a:pPr marL="0" indent="0">
              <a:lnSpc>
                <a:spcPts val="5468"/>
              </a:lnSpc>
              <a:buNone/>
            </a:pPr>
            <a:endParaRPr lang="en-US" sz="4374" dirty="0"/>
          </a:p>
        </p:txBody>
      </p:sp>
      <p:sp>
        <p:nvSpPr>
          <p:cNvPr id="63" name="Text 4"/>
          <p:cNvSpPr/>
          <p:nvPr/>
        </p:nvSpPr>
        <p:spPr>
          <a:xfrm>
            <a:off x="2260163" y="2981920"/>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Identification</a:t>
            </a:r>
            <a:endParaRPr lang="en-US" sz="2187" dirty="0"/>
          </a:p>
        </p:txBody>
      </p:sp>
      <p:sp>
        <p:nvSpPr>
          <p:cNvPr id="66" name="Text 7"/>
          <p:cNvSpPr/>
          <p:nvPr/>
        </p:nvSpPr>
        <p:spPr>
          <a:xfrm>
            <a:off x="7648456" y="2981920"/>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Assessment</a:t>
            </a:r>
            <a:endParaRPr lang="en-US" sz="2187" dirty="0"/>
          </a:p>
        </p:txBody>
      </p:sp>
      <p:sp>
        <p:nvSpPr>
          <p:cNvPr id="67" name="Text 8"/>
          <p:cNvSpPr/>
          <p:nvPr/>
        </p:nvSpPr>
        <p:spPr>
          <a:xfrm>
            <a:off x="7648456" y="3462338"/>
            <a:ext cx="4721781" cy="710803"/>
          </a:xfrm>
          <a:prstGeom prst="rect">
            <a:avLst/>
          </a:prstGeom>
          <a:noFill/>
          <a:ln/>
        </p:spPr>
        <p:txBody>
          <a:bodyPr wrap="square" rtlCol="0" anchor="t"/>
          <a:lstStyle/>
          <a:p>
            <a:pPr marL="0" indent="0">
              <a:lnSpc>
                <a:spcPts val="2799"/>
              </a:lnSpc>
              <a:buNone/>
            </a:pPr>
            <a:endParaRPr lang="en-US" sz="1750" dirty="0"/>
          </a:p>
        </p:txBody>
      </p:sp>
      <p:sp>
        <p:nvSpPr>
          <p:cNvPr id="72" name="Text 13"/>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Ongoing Monitoring</a:t>
            </a:r>
            <a:endParaRPr lang="en-US" sz="2187" dirty="0"/>
          </a:p>
        </p:txBody>
      </p:sp>
      <p:sp>
        <p:nvSpPr>
          <p:cNvPr id="74" name="Text 2"/>
          <p:cNvSpPr/>
          <p:nvPr/>
        </p:nvSpPr>
        <p:spPr>
          <a:xfrm>
            <a:off x="759162" y="1022865"/>
            <a:ext cx="7054394" cy="945357"/>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Managing Project Risks</a:t>
            </a:r>
            <a:endParaRPr lang="en-US" sz="4374" dirty="0"/>
          </a:p>
        </p:txBody>
      </p:sp>
      <p:sp>
        <p:nvSpPr>
          <p:cNvPr id="75" name="Shape 3"/>
          <p:cNvSpPr/>
          <p:nvPr/>
        </p:nvSpPr>
        <p:spPr>
          <a:xfrm>
            <a:off x="176332" y="2822257"/>
            <a:ext cx="5166122" cy="1990963"/>
          </a:xfrm>
          <a:prstGeom prst="roundRect">
            <a:avLst>
              <a:gd name="adj" fmla="val 3348"/>
            </a:avLst>
          </a:prstGeom>
          <a:solidFill>
            <a:srgbClr val="382748"/>
          </a:solidFill>
          <a:ln/>
        </p:spPr>
      </p:sp>
      <p:sp>
        <p:nvSpPr>
          <p:cNvPr id="76" name="Text 4"/>
          <p:cNvSpPr/>
          <p:nvPr/>
        </p:nvSpPr>
        <p:spPr>
          <a:xfrm>
            <a:off x="398502" y="3044427"/>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Identification</a:t>
            </a:r>
            <a:endParaRPr lang="en-US" sz="2187" dirty="0"/>
          </a:p>
        </p:txBody>
      </p:sp>
      <p:sp>
        <p:nvSpPr>
          <p:cNvPr id="77" name="Text 5"/>
          <p:cNvSpPr/>
          <p:nvPr/>
        </p:nvSpPr>
        <p:spPr>
          <a:xfrm>
            <a:off x="398502" y="3524845"/>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Proactively identify potential risks, such as schedule delays, budget overruns, or scope creep.</a:t>
            </a:r>
            <a:endParaRPr lang="en-US" sz="1750" dirty="0"/>
          </a:p>
        </p:txBody>
      </p:sp>
      <p:sp>
        <p:nvSpPr>
          <p:cNvPr id="78" name="Shape 6"/>
          <p:cNvSpPr/>
          <p:nvPr/>
        </p:nvSpPr>
        <p:spPr>
          <a:xfrm>
            <a:off x="5564624" y="2822257"/>
            <a:ext cx="4861322" cy="1990963"/>
          </a:xfrm>
          <a:prstGeom prst="roundRect">
            <a:avLst>
              <a:gd name="adj" fmla="val 3348"/>
            </a:avLst>
          </a:prstGeom>
          <a:solidFill>
            <a:srgbClr val="382748"/>
          </a:solidFill>
          <a:ln/>
        </p:spPr>
      </p:sp>
      <p:sp>
        <p:nvSpPr>
          <p:cNvPr id="79" name="Text 7"/>
          <p:cNvSpPr/>
          <p:nvPr/>
        </p:nvSpPr>
        <p:spPr>
          <a:xfrm>
            <a:off x="5786795" y="3044427"/>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Assessment</a:t>
            </a:r>
            <a:endParaRPr lang="en-US" sz="2187" dirty="0"/>
          </a:p>
        </p:txBody>
      </p:sp>
      <p:sp>
        <p:nvSpPr>
          <p:cNvPr id="80" name="Text 8"/>
          <p:cNvSpPr/>
          <p:nvPr/>
        </p:nvSpPr>
        <p:spPr>
          <a:xfrm>
            <a:off x="5786795" y="3524845"/>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Evaluate the likelihood and impact of each risk to prioritize mitigation efforts.</a:t>
            </a:r>
            <a:endParaRPr lang="en-US" sz="1750" dirty="0"/>
          </a:p>
        </p:txBody>
      </p:sp>
      <p:sp>
        <p:nvSpPr>
          <p:cNvPr id="81" name="Shape 9"/>
          <p:cNvSpPr/>
          <p:nvPr/>
        </p:nvSpPr>
        <p:spPr>
          <a:xfrm>
            <a:off x="176332" y="5035390"/>
            <a:ext cx="5166122" cy="1990962"/>
          </a:xfrm>
          <a:prstGeom prst="roundRect">
            <a:avLst>
              <a:gd name="adj" fmla="val 4076"/>
            </a:avLst>
          </a:prstGeom>
          <a:solidFill>
            <a:srgbClr val="382748"/>
          </a:solidFill>
          <a:ln/>
        </p:spPr>
      </p:sp>
      <p:sp>
        <p:nvSpPr>
          <p:cNvPr id="82" name="Text 10"/>
          <p:cNvSpPr/>
          <p:nvPr/>
        </p:nvSpPr>
        <p:spPr>
          <a:xfrm>
            <a:off x="398502" y="5257561"/>
            <a:ext cx="3054191"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Risk Response Planning</a:t>
            </a:r>
            <a:endParaRPr lang="en-US" sz="2187" dirty="0"/>
          </a:p>
        </p:txBody>
      </p:sp>
      <p:sp>
        <p:nvSpPr>
          <p:cNvPr id="83" name="Text 11"/>
          <p:cNvSpPr/>
          <p:nvPr/>
        </p:nvSpPr>
        <p:spPr>
          <a:xfrm>
            <a:off x="398502" y="5737978"/>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Develop strategies to avoid, transfer, mitigate, or accept identified risks.</a:t>
            </a:r>
            <a:endParaRPr lang="en-US" sz="1750" dirty="0"/>
          </a:p>
        </p:txBody>
      </p:sp>
      <p:sp>
        <p:nvSpPr>
          <p:cNvPr id="84" name="Shape 12"/>
          <p:cNvSpPr/>
          <p:nvPr/>
        </p:nvSpPr>
        <p:spPr>
          <a:xfrm>
            <a:off x="5564624" y="5035390"/>
            <a:ext cx="4861322" cy="1990962"/>
          </a:xfrm>
          <a:prstGeom prst="roundRect">
            <a:avLst>
              <a:gd name="adj" fmla="val 4076"/>
            </a:avLst>
          </a:prstGeom>
          <a:solidFill>
            <a:srgbClr val="382748"/>
          </a:solidFill>
          <a:ln/>
        </p:spPr>
      </p:sp>
      <p:sp>
        <p:nvSpPr>
          <p:cNvPr id="85" name="Text 13"/>
          <p:cNvSpPr/>
          <p:nvPr/>
        </p:nvSpPr>
        <p:spPr>
          <a:xfrm>
            <a:off x="5786795" y="5257561"/>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Ongoing Monitoring</a:t>
            </a:r>
            <a:endParaRPr lang="en-US" sz="2187" dirty="0"/>
          </a:p>
        </p:txBody>
      </p:sp>
      <p:sp>
        <p:nvSpPr>
          <p:cNvPr id="86" name="Text 14"/>
          <p:cNvSpPr/>
          <p:nvPr/>
        </p:nvSpPr>
        <p:spPr>
          <a:xfrm>
            <a:off x="5786795" y="5737978"/>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Continuously monitor for new risks and adjust response plans as the project progresses.</a:t>
            </a:r>
            <a:endParaRPr lang="en-US" sz="175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0976" y="1670121"/>
            <a:ext cx="3829724" cy="574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D20AAB19-F8C1-2834-7577-2EFA49463D3C}"/>
              </a:ext>
            </a:extLst>
          </p:cNvPr>
          <p:cNvSpPr txBox="1"/>
          <p:nvPr/>
        </p:nvSpPr>
        <p:spPr>
          <a:xfrm>
            <a:off x="12093180" y="7646694"/>
            <a:ext cx="245274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AP21110010223</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0791"/>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dirty="0">
                <a:solidFill>
                  <a:srgbClr val="FF726D"/>
                </a:solidFill>
                <a:latin typeface="Inconsolata" pitchFamily="34" charset="0"/>
                <a:ea typeface="Inconsolata" pitchFamily="34" charset="-122"/>
                <a:cs typeface="Inconsolata" pitchFamily="34" charset="-120"/>
              </a:rPr>
              <a:t>Monitoring and Controlling the Project Schedule</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a:ln/>
        </p:spPr>
        <p:txBody>
          <a:bodyPr wrap="none" rtlCol="0" anchor="t"/>
          <a:lstStyle/>
          <a:p>
            <a:pPr marL="0" indent="0" algn="l">
              <a:lnSpc>
                <a:spcPts val="2719"/>
              </a:lnSpc>
              <a:buNone/>
            </a:pPr>
            <a:r>
              <a:rPr lang="en-US" sz="2175" b="1" dirty="0">
                <a:solidFill>
                  <a:srgbClr val="FF726D"/>
                </a:solidFill>
                <a:latin typeface="Inconsolata" pitchFamily="34" charset="0"/>
                <a:ea typeface="Inconsolata" pitchFamily="34" charset="-122"/>
                <a:cs typeface="Inconsolata" pitchFamily="34" charset="-120"/>
              </a:rPr>
              <a:t>Track Progress</a:t>
            </a:r>
            <a:endParaRPr lang="en-US" sz="2175" dirty="0"/>
          </a:p>
        </p:txBody>
      </p:sp>
      <p:sp>
        <p:nvSpPr>
          <p:cNvPr id="8" name="Text 4"/>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DAD1E6"/>
                </a:solidFill>
                <a:latin typeface="Fira Sans" pitchFamily="34" charset="0"/>
                <a:ea typeface="Fira Sans" pitchFamily="34" charset="-122"/>
                <a:cs typeface="Fira Sans" pitchFamily="34" charset="-120"/>
              </a:rPr>
              <a:t>Monitor the actual performance against the planned schedule to identify deviations.</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3865483" cy="345281"/>
          </a:xfrm>
          <a:prstGeom prst="rect">
            <a:avLst/>
          </a:prstGeom>
          <a:noFill/>
          <a:ln/>
        </p:spPr>
        <p:txBody>
          <a:bodyPr wrap="none" rtlCol="0" anchor="t"/>
          <a:lstStyle/>
          <a:p>
            <a:pPr marL="0" indent="0" algn="l">
              <a:lnSpc>
                <a:spcPts val="2719"/>
              </a:lnSpc>
              <a:buNone/>
            </a:pPr>
            <a:r>
              <a:rPr lang="en-US" sz="2175" b="1" dirty="0">
                <a:solidFill>
                  <a:srgbClr val="FF726D"/>
                </a:solidFill>
                <a:latin typeface="Inconsolata" pitchFamily="34" charset="0"/>
                <a:ea typeface="Inconsolata" pitchFamily="34" charset="-122"/>
                <a:cs typeface="Inconsolata" pitchFamily="34" charset="-120"/>
              </a:rPr>
              <a:t>Implement Corrective Actions</a:t>
            </a:r>
            <a:endParaRPr lang="en-US" sz="2175" dirty="0"/>
          </a:p>
        </p:txBody>
      </p:sp>
      <p:sp>
        <p:nvSpPr>
          <p:cNvPr id="11" name="Text 6"/>
          <p:cNvSpPr/>
          <p:nvPr/>
        </p:nvSpPr>
        <p:spPr>
          <a:xfrm>
            <a:off x="5922288" y="4786432"/>
            <a:ext cx="7879556" cy="353497"/>
          </a:xfrm>
          <a:prstGeom prst="rect">
            <a:avLst/>
          </a:prstGeom>
          <a:noFill/>
          <a:ln/>
        </p:spPr>
        <p:txBody>
          <a:bodyPr wrap="none" rtlCol="0" anchor="t"/>
          <a:lstStyle/>
          <a:p>
            <a:pPr marL="0" indent="0" algn="l">
              <a:lnSpc>
                <a:spcPts val="2784"/>
              </a:lnSpc>
              <a:buNone/>
            </a:pPr>
            <a:r>
              <a:rPr lang="en-US" sz="1740" dirty="0">
                <a:solidFill>
                  <a:srgbClr val="DAD1E6"/>
                </a:solidFill>
                <a:latin typeface="Fira Sans" pitchFamily="34" charset="0"/>
                <a:ea typeface="Fira Sans" pitchFamily="34" charset="-122"/>
                <a:cs typeface="Fira Sans" pitchFamily="34" charset="-120"/>
              </a:rPr>
              <a:t>Quickly address any issues or delays to get the project back on track.</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a:ln/>
        </p:spPr>
        <p:txBody>
          <a:bodyPr wrap="none" rtlCol="0" anchor="t"/>
          <a:lstStyle/>
          <a:p>
            <a:pPr marL="0" indent="0" algn="l">
              <a:lnSpc>
                <a:spcPts val="2719"/>
              </a:lnSpc>
              <a:buNone/>
            </a:pPr>
            <a:r>
              <a:rPr lang="en-US" sz="2175" b="1" dirty="0">
                <a:solidFill>
                  <a:srgbClr val="FF726D"/>
                </a:solidFill>
                <a:latin typeface="Inconsolata" pitchFamily="34" charset="0"/>
                <a:ea typeface="Inconsolata" pitchFamily="34" charset="-122"/>
                <a:cs typeface="Inconsolata" pitchFamily="34" charset="-120"/>
              </a:rPr>
              <a:t>Communicate Updates</a:t>
            </a:r>
            <a:endParaRPr lang="en-US" sz="2175" dirty="0"/>
          </a:p>
        </p:txBody>
      </p:sp>
      <p:sp>
        <p:nvSpPr>
          <p:cNvPr id="14" name="Text 8"/>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DAD1E6"/>
                </a:solidFill>
                <a:latin typeface="Fira Sans" pitchFamily="34" charset="0"/>
                <a:ea typeface="Fira Sans" pitchFamily="34" charset="-122"/>
                <a:cs typeface="Fira Sans" pitchFamily="34" charset="-120"/>
              </a:rPr>
              <a:t>Regularly report on the project's status and communicate any changes to stakeholders.</a:t>
            </a:r>
            <a:endParaRPr lang="en-US" sz="1740" dirty="0"/>
          </a:p>
        </p:txBody>
      </p:sp>
      <p:sp>
        <p:nvSpPr>
          <p:cNvPr id="18" name="TextBox 17">
            <a:extLst>
              <a:ext uri="{FF2B5EF4-FFF2-40B4-BE49-F238E27FC236}">
                <a16:creationId xmlns:a16="http://schemas.microsoft.com/office/drawing/2014/main" id="{153AF56F-1CA6-06ED-C3EC-9AAF924C88BD}"/>
              </a:ext>
            </a:extLst>
          </p:cNvPr>
          <p:cNvSpPr txBox="1"/>
          <p:nvPr/>
        </p:nvSpPr>
        <p:spPr>
          <a:xfrm>
            <a:off x="12105042" y="7623215"/>
            <a:ext cx="238550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AP21110010209</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858447"/>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Lessons Learned and Continuous Improvement</a:t>
            </a:r>
            <a:endParaRPr lang="en-US" sz="4374" dirty="0"/>
          </a:p>
        </p:txBody>
      </p:sp>
      <p:pic>
        <p:nvPicPr>
          <p:cNvPr id="5" name="Image 0" descr="preencoded.png"/>
          <p:cNvPicPr>
            <a:picLocks noChangeAspect="1"/>
          </p:cNvPicPr>
          <p:nvPr/>
        </p:nvPicPr>
        <p:blipFill>
          <a:blip r:embed="rId3"/>
          <a:stretch>
            <a:fillRect/>
          </a:stretch>
        </p:blipFill>
        <p:spPr>
          <a:xfrm>
            <a:off x="2037993" y="3691533"/>
            <a:ext cx="555427" cy="555427"/>
          </a:xfrm>
          <a:prstGeom prst="rect">
            <a:avLst/>
          </a:prstGeom>
        </p:spPr>
      </p:pic>
      <p:sp>
        <p:nvSpPr>
          <p:cNvPr id="6" name="Text 3"/>
          <p:cNvSpPr/>
          <p:nvPr/>
        </p:nvSpPr>
        <p:spPr>
          <a:xfrm>
            <a:off x="2037993" y="446913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Retrospective</a:t>
            </a:r>
            <a:endParaRPr lang="en-US" sz="2187" dirty="0"/>
          </a:p>
        </p:txBody>
      </p:sp>
      <p:sp>
        <p:nvSpPr>
          <p:cNvPr id="7" name="Text 4"/>
          <p:cNvSpPr/>
          <p:nvPr/>
        </p:nvSpPr>
        <p:spPr>
          <a:xfrm>
            <a:off x="2037993" y="4949547"/>
            <a:ext cx="3295888"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Conduct a thorough review of the project to identify what went well and what can be improved.</a:t>
            </a:r>
            <a:endParaRPr lang="en-US" sz="1750" dirty="0"/>
          </a:p>
        </p:txBody>
      </p:sp>
      <p:pic>
        <p:nvPicPr>
          <p:cNvPr id="8" name="Image 1" descr="preencoded.png"/>
          <p:cNvPicPr>
            <a:picLocks noChangeAspect="1"/>
          </p:cNvPicPr>
          <p:nvPr/>
        </p:nvPicPr>
        <p:blipFill>
          <a:blip r:embed="rId4"/>
          <a:stretch>
            <a:fillRect/>
          </a:stretch>
        </p:blipFill>
        <p:spPr>
          <a:xfrm>
            <a:off x="5667137" y="3691533"/>
            <a:ext cx="555427" cy="555427"/>
          </a:xfrm>
          <a:prstGeom prst="rect">
            <a:avLst/>
          </a:prstGeom>
        </p:spPr>
      </p:pic>
      <p:sp>
        <p:nvSpPr>
          <p:cNvPr id="9" name="Text 5"/>
          <p:cNvSpPr/>
          <p:nvPr/>
        </p:nvSpPr>
        <p:spPr>
          <a:xfrm>
            <a:off x="5667137" y="4469130"/>
            <a:ext cx="3054191"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Continuous Improvement</a:t>
            </a:r>
            <a:endParaRPr lang="en-US" sz="2187" dirty="0"/>
          </a:p>
        </p:txBody>
      </p:sp>
      <p:sp>
        <p:nvSpPr>
          <p:cNvPr id="10" name="Text 6"/>
          <p:cNvSpPr/>
          <p:nvPr/>
        </p:nvSpPr>
        <p:spPr>
          <a:xfrm>
            <a:off x="5667137" y="4949547"/>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Apply lessons learned to enhance project planning and scheduling processes for future initiatives.</a:t>
            </a:r>
            <a:endParaRPr lang="en-US" sz="1750" dirty="0"/>
          </a:p>
        </p:txBody>
      </p:sp>
      <p:pic>
        <p:nvPicPr>
          <p:cNvPr id="11" name="Image 2" descr="preencoded.png"/>
          <p:cNvPicPr>
            <a:picLocks noChangeAspect="1"/>
          </p:cNvPicPr>
          <p:nvPr/>
        </p:nvPicPr>
        <p:blipFill>
          <a:blip r:embed="rId5"/>
          <a:stretch>
            <a:fillRect/>
          </a:stretch>
        </p:blipFill>
        <p:spPr>
          <a:xfrm>
            <a:off x="9296400" y="3691533"/>
            <a:ext cx="555427" cy="555427"/>
          </a:xfrm>
          <a:prstGeom prst="rect">
            <a:avLst/>
          </a:prstGeom>
        </p:spPr>
      </p:pic>
      <p:sp>
        <p:nvSpPr>
          <p:cNvPr id="12" name="Text 7"/>
          <p:cNvSpPr/>
          <p:nvPr/>
        </p:nvSpPr>
        <p:spPr>
          <a:xfrm>
            <a:off x="9296400" y="446913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Maturity Model</a:t>
            </a:r>
            <a:endParaRPr lang="en-US" sz="2187" dirty="0"/>
          </a:p>
        </p:txBody>
      </p:sp>
      <p:sp>
        <p:nvSpPr>
          <p:cNvPr id="13" name="Text 8"/>
          <p:cNvSpPr/>
          <p:nvPr/>
        </p:nvSpPr>
        <p:spPr>
          <a:xfrm>
            <a:off x="9296400" y="4949547"/>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Establish a framework to measure and improve project management capabilities over time.</a:t>
            </a:r>
            <a:endParaRPr lang="en-US" sz="1750" dirty="0"/>
          </a:p>
        </p:txBody>
      </p:sp>
      <p:sp>
        <p:nvSpPr>
          <p:cNvPr id="18" name="TextBox 17">
            <a:extLst>
              <a:ext uri="{FF2B5EF4-FFF2-40B4-BE49-F238E27FC236}">
                <a16:creationId xmlns:a16="http://schemas.microsoft.com/office/drawing/2014/main" id="{7B6F3329-6098-A23B-2013-2B40B0F3C24B}"/>
              </a:ext>
            </a:extLst>
          </p:cNvPr>
          <p:cNvSpPr txBox="1"/>
          <p:nvPr/>
        </p:nvSpPr>
        <p:spPr>
          <a:xfrm>
            <a:off x="12209929" y="7611843"/>
            <a:ext cx="242047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AP21110010209</a:t>
            </a:r>
            <a:endParaRPr kumimoji="0" lang="en-IN"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605</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Consolas</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PERUMALLA DHARAN</cp:lastModifiedBy>
  <cp:revision>4</cp:revision>
  <dcterms:created xsi:type="dcterms:W3CDTF">2024-04-20T07:54:46Z</dcterms:created>
  <dcterms:modified xsi:type="dcterms:W3CDTF">2024-04-26T08:30:16Z</dcterms:modified>
</cp:coreProperties>
</file>